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6" r:id="rId7"/>
    <p:sldId id="267" r:id="rId8"/>
    <p:sldId id="264" r:id="rId9"/>
    <p:sldId id="259" r:id="rId10"/>
    <p:sldId id="278" r:id="rId11"/>
    <p:sldId id="260" r:id="rId12"/>
    <p:sldId id="262" r:id="rId13"/>
    <p:sldId id="261" r:id="rId14"/>
    <p:sldId id="273" r:id="rId15"/>
    <p:sldId id="271" r:id="rId16"/>
  </p:sldIdLst>
  <p:sldSz cx="9144000" cy="6858000" type="screen4x3"/>
  <p:notesSz cx="666273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457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914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1371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18288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22860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27432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32004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3657600" algn="l" defTabSz="584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4685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9" autoAdjust="0"/>
    <p:restoredTop sz="78935" autoAdjust="0"/>
  </p:normalViewPr>
  <p:slideViewPr>
    <p:cSldViewPr>
      <p:cViewPr varScale="1">
        <p:scale>
          <a:sx n="43" d="100"/>
          <a:sy n="43" d="100"/>
        </p:scale>
        <p:origin x="16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4F40D-E816-4673-872A-54E06C9276C7}" type="datetimeFigureOut">
              <a:rPr lang="en-GB" smtClean="0"/>
              <a:pPr/>
              <a:t>19/07/2021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A823-79FC-4603-8152-80C2BAB9D1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82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888365" y="4715153"/>
            <a:ext cx="4886008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3883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0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Speciality</a:t>
            </a:r>
            <a:r>
              <a:rPr lang="en-GB" baseline="0" dirty="0"/>
              <a:t> Group is lead by a part time Clinical Lead – normally as NHS Consultant or equivalent and hosted by a Scottish Health Board. The Oral Dental Portfolio is split across 2 NHS Boards. </a:t>
            </a:r>
          </a:p>
          <a:p>
            <a:r>
              <a:rPr lang="en-GB" baseline="0" dirty="0"/>
              <a:t>SG Managers – are hosted in a NHS Greater Glasgow &amp; Clyde &amp; NHS Tayside R&amp;D Department reporting via R&amp;D Systems Manager.</a:t>
            </a:r>
          </a:p>
          <a:p>
            <a:r>
              <a:rPr lang="en-GB" baseline="0" dirty="0"/>
              <a:t>SG Administrator is hosted in NHS Tayside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3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Combination approaches</a:t>
            </a:r>
            <a:r>
              <a:rPr lang="en-GB" baseline="0" dirty="0"/>
              <a:t> to address recruitment :</a:t>
            </a:r>
          </a:p>
          <a:p>
            <a:r>
              <a:rPr lang="en-GB" baseline="0" dirty="0"/>
              <a:t>Generate performance reports. </a:t>
            </a:r>
          </a:p>
          <a:p>
            <a:r>
              <a:rPr lang="en-GB" baseline="0" dirty="0"/>
              <a:t>National overview of portfolio with SG Leads to identify issues raised and onward communication with  local R&amp;D Board department via Performance Managers / PI’s to highlight study is not reaching it’s recruitment targets as anticipated </a:t>
            </a:r>
          </a:p>
          <a:p>
            <a:pPr algn="l"/>
            <a:r>
              <a:rPr lang="en-GB" dirty="0"/>
              <a:t>25% of role is to provide management support to hosted Scottish SG Clinical Lead  to assess eligible funded studies overall study performance and recruitment.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Manage studies underperforming recruitment nationally to time and target which are led from Scotland and from other nations which Scottish sites are participating in.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Broaden participation of local researchers across Scotland for the portfolio working with SG Leads and Boards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4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Commercial</a:t>
            </a:r>
            <a:r>
              <a:rPr lang="en-GB" baseline="0" dirty="0"/>
              <a:t> and Non commercial </a:t>
            </a:r>
          </a:p>
          <a:p>
            <a:pPr algn="l"/>
            <a:r>
              <a:rPr lang="en-GB" dirty="0"/>
              <a:t>25% of role is to provide management support to hosted Scottish SG Clinical Lead  to assess eligible funded studies overall study performance and recruitment.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Manage studies underperforming recruitment nationally to time and target which are led from Scotland and from other nations which Scottish sites are participating in.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Broaden participation of local researchers across Scotland for the portfolio working with SG Leads and Boards </a:t>
            </a:r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38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Top 5 are non-commercial, bottom</a:t>
            </a:r>
            <a:r>
              <a:rPr lang="en-GB" baseline="0" dirty="0"/>
              <a:t> 2 are </a:t>
            </a:r>
            <a:r>
              <a:rPr lang="en-GB" baseline="0" dirty="0" err="1"/>
              <a:t>commemrcial</a:t>
            </a:r>
            <a:endParaRPr lang="en-GB" baseline="0" dirty="0"/>
          </a:p>
          <a:p>
            <a:pPr algn="l"/>
            <a:r>
              <a:rPr lang="en-GB" b="0" dirty="0">
                <a:solidFill>
                  <a:srgbClr val="020202"/>
                </a:solidFill>
              </a:rPr>
              <a:t>Active</a:t>
            </a:r>
            <a:r>
              <a:rPr lang="en-GB" b="0" baseline="0" dirty="0">
                <a:solidFill>
                  <a:srgbClr val="020202"/>
                </a:solidFill>
              </a:rPr>
              <a:t> studies- studies which have been issued R&amp;D approval.  Studies where recruitment has finished, and patients are in follow up are not considered part of the portfolio for the purposes of </a:t>
            </a:r>
            <a:r>
              <a:rPr lang="en-GB" b="0" baseline="0" dirty="0" err="1">
                <a:solidFill>
                  <a:srgbClr val="020202"/>
                </a:solidFill>
              </a:rPr>
              <a:t>performace</a:t>
            </a:r>
            <a:r>
              <a:rPr lang="en-GB" b="0" baseline="0" dirty="0">
                <a:solidFill>
                  <a:srgbClr val="020202"/>
                </a:solidFill>
              </a:rPr>
              <a:t> management</a:t>
            </a:r>
          </a:p>
          <a:p>
            <a:pPr algn="l"/>
            <a:r>
              <a:rPr lang="en-GB" b="0" dirty="0">
                <a:solidFill>
                  <a:srgbClr val="020202"/>
                </a:solidFill>
              </a:rPr>
              <a:t>Primarily portfolio is studies led from Scotland.</a:t>
            </a:r>
          </a:p>
          <a:p>
            <a:pPr algn="l"/>
            <a:r>
              <a:rPr lang="en-GB" dirty="0"/>
              <a:t>Commercial</a:t>
            </a:r>
            <a:r>
              <a:rPr lang="en-GB" baseline="0" dirty="0"/>
              <a:t> and Non commercial </a:t>
            </a:r>
          </a:p>
          <a:p>
            <a:pPr algn="l"/>
            <a:r>
              <a:rPr lang="en-GB" dirty="0"/>
              <a:t>25% of role is to provide management support to hosted Scottish SG Clinical Lead  to assess eligible funded studies overall study performance and recruitment.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Manage studies underperforming recruitment nationally to time and target which are led from Scotland and from other nations which Scottish sites are participating in.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Broaden participation of local researchers across Scotland for the portfolio working with SG Leads and Boards </a:t>
            </a:r>
          </a:p>
          <a:p>
            <a:pPr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7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Allows comparison with performance in England</a:t>
            </a:r>
          </a:p>
          <a:p>
            <a:r>
              <a:rPr lang="en-GB" dirty="0"/>
              <a:t>By year, by site, by study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performance indicators</a:t>
            </a:r>
          </a:p>
          <a:p>
            <a:endParaRPr lang="en-GB" dirty="0"/>
          </a:p>
          <a:p>
            <a:r>
              <a:rPr lang="en-GB" dirty="0"/>
              <a:t>For</a:t>
            </a:r>
            <a:r>
              <a:rPr lang="en-GB" baseline="0" dirty="0"/>
              <a:t> 2018-19 target of each SG providing input to Board annual report on projects with high research impact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457200">
              <a:lnSpc>
                <a:spcPct val="100000"/>
              </a:lnSpc>
              <a:defRPr sz="1200" b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.mcauley2@ggc.scot.nhs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rah.kennedy17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pic>
        <p:nvPicPr>
          <p:cNvPr id="114" name="image1.jpeg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4350"/>
            <a:ext cx="9144000" cy="65236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-1836712" y="3268025"/>
            <a:ext cx="856935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5" algn="ctr">
              <a:defRPr sz="1600"/>
            </a:pPr>
            <a:r>
              <a:rPr lang="en-GB" sz="2000" b="0" dirty="0">
                <a:solidFill>
                  <a:srgbClr val="0070C0"/>
                </a:solidFill>
              </a:rPr>
              <a:t>Mary McAuley &amp; Sarah Kennedy</a:t>
            </a:r>
            <a:endParaRPr sz="2000" b="0" dirty="0">
              <a:solidFill>
                <a:srgbClr val="0070C0"/>
              </a:solidFill>
            </a:endParaRPr>
          </a:p>
          <a:p>
            <a:pPr lvl="5" algn="ctr">
              <a:defRPr sz="1600"/>
            </a:pPr>
            <a:r>
              <a:rPr sz="2000" b="0" dirty="0">
                <a:solidFill>
                  <a:srgbClr val="0070C0"/>
                </a:solidFill>
              </a:rPr>
              <a:t>NRS Portfolio Performance Manager</a:t>
            </a:r>
            <a:r>
              <a:rPr lang="en-GB" sz="2000" b="0" dirty="0">
                <a:solidFill>
                  <a:srgbClr val="0070C0"/>
                </a:solidFill>
              </a:rPr>
              <a:t>s</a:t>
            </a:r>
            <a:endParaRPr sz="2000" b="0" dirty="0">
              <a:solidFill>
                <a:srgbClr val="0070C0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67544" y="1988840"/>
            <a:ext cx="5832647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800"/>
            </a:lvl1pPr>
          </a:lstStyle>
          <a:p>
            <a:r>
              <a:rPr lang="en-GB" dirty="0"/>
              <a:t>The Role of the Oral Dental Specialty Group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2564"/>
            <a:ext cx="9536266" cy="703056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29"/>
          <p:cNvSpPr/>
          <p:nvPr/>
        </p:nvSpPr>
        <p:spPr>
          <a:xfrm>
            <a:off x="3889611" y="435428"/>
            <a:ext cx="502237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827584" y="1417638"/>
            <a:ext cx="745232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2400" b="0" dirty="0">
                <a:solidFill>
                  <a:schemeClr val="tx1"/>
                </a:solidFill>
              </a:rPr>
              <a:t>Building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70C0"/>
                </a:solidFill>
              </a:rPr>
              <a:t>Increase research projects for the portfolio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70C0"/>
                </a:solidFill>
              </a:rPr>
              <a:t>Increase number of research active clinicians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0070C0"/>
                </a:solidFill>
              </a:rPr>
              <a:t>Increase Scottish collaborations between NHS Boards, Universities and Industry partners.</a:t>
            </a:r>
          </a:p>
          <a:p>
            <a:pPr marL="342900" indent="-342900"/>
            <a:r>
              <a:rPr lang="en-GB" sz="2400" b="0" dirty="0">
                <a:solidFill>
                  <a:schemeClr val="tx1"/>
                </a:solidFill>
              </a:rPr>
              <a:t>Growth and Clinical Impact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0" dirty="0">
                <a:solidFill>
                  <a:srgbClr val="0070C0"/>
                </a:solidFill>
              </a:rPr>
              <a:t>Broaden research and disease range in portfolio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b="0" dirty="0">
                <a:solidFill>
                  <a:srgbClr val="0070C0"/>
                </a:solidFill>
              </a:rPr>
              <a:t>Develop KPIs for portfolio </a:t>
            </a:r>
          </a:p>
          <a:p>
            <a:pPr marL="342900" indent="-342900"/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Open Sans"/>
              </a:rPr>
              <a:t>Into the future  </a:t>
            </a:r>
          </a:p>
        </p:txBody>
      </p:sp>
    </p:spTree>
    <p:extLst>
      <p:ext uri="{BB962C8B-B14F-4D97-AF65-F5344CB8AC3E}">
        <p14:creationId xmlns:p14="http://schemas.microsoft.com/office/powerpoint/2010/main" val="29637267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image2.jpeg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5" y="468600"/>
            <a:ext cx="9144000" cy="64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571737" y="435428"/>
            <a:ext cx="6340252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pPr algn="l"/>
            <a:endParaRPr lang="en-GB" sz="2800" b="0" dirty="0">
              <a:solidFill>
                <a:schemeClr val="tx1"/>
              </a:solidFill>
            </a:endParaRP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Thank you  </a:t>
            </a:r>
          </a:p>
          <a:p>
            <a:pPr algn="l"/>
            <a:endParaRPr lang="en-GB" sz="2800" b="0" dirty="0">
              <a:solidFill>
                <a:schemeClr val="tx1"/>
              </a:solidFill>
            </a:endParaRPr>
          </a:p>
          <a:p>
            <a:pPr algn="l"/>
            <a:r>
              <a:rPr lang="en-GB" sz="2400" b="0" dirty="0">
                <a:solidFill>
                  <a:srgbClr val="0070C0"/>
                </a:solidFill>
              </a:rPr>
              <a:t>Portfolio Manager Contact Details </a:t>
            </a:r>
          </a:p>
          <a:p>
            <a:pPr algn="l"/>
            <a:endParaRPr lang="en-GB" sz="2400" b="0" dirty="0">
              <a:solidFill>
                <a:srgbClr val="0070C0"/>
              </a:solidFill>
            </a:endParaRPr>
          </a:p>
          <a:p>
            <a:pPr algn="l"/>
            <a:r>
              <a:rPr lang="en-GB" sz="2400" b="0" dirty="0">
                <a:solidFill>
                  <a:srgbClr val="0070C0"/>
                </a:solidFill>
                <a:hlinkClick r:id="rId3"/>
              </a:rPr>
              <a:t>mary.mcauley2@ggc.scot.nhs.uk</a:t>
            </a:r>
            <a:endParaRPr lang="en-GB" sz="2400" b="0" dirty="0">
              <a:solidFill>
                <a:srgbClr val="0070C0"/>
              </a:solidFill>
            </a:endParaRPr>
          </a:p>
          <a:p>
            <a:pPr algn="l"/>
            <a:r>
              <a:rPr lang="en-GB" sz="2400" b="0" dirty="0">
                <a:solidFill>
                  <a:srgbClr val="0070C0"/>
                </a:solidFill>
                <a:hlinkClick r:id="rId4"/>
              </a:rPr>
              <a:t>sarah.kennedy17@nhs.net</a:t>
            </a:r>
            <a:endParaRPr lang="en-GB" sz="2400" b="0" dirty="0">
              <a:solidFill>
                <a:srgbClr val="0070C0"/>
              </a:solidFill>
            </a:endParaRPr>
          </a:p>
          <a:p>
            <a:pPr algn="l"/>
            <a:endParaRPr lang="en-GB" sz="2400" b="0" dirty="0">
              <a:solidFill>
                <a:srgbClr val="0070C0"/>
              </a:solidFill>
            </a:endParaRPr>
          </a:p>
          <a:p>
            <a:pPr algn="l"/>
            <a:r>
              <a:rPr lang="en-GB" sz="2400" b="0" dirty="0">
                <a:solidFill>
                  <a:srgbClr val="0070C0"/>
                </a:solidFill>
              </a:rPr>
              <a:t>Administrator </a:t>
            </a:r>
          </a:p>
          <a:p>
            <a:pPr algn="l"/>
            <a:r>
              <a:rPr lang="en-GB" sz="2400" b="0" dirty="0">
                <a:solidFill>
                  <a:srgbClr val="0070C0"/>
                </a:solidFill>
              </a:rPr>
              <a:t>jillianstrachan@nhs.net</a:t>
            </a:r>
            <a:endParaRPr sz="2400" b="0" dirty="0">
              <a:solidFill>
                <a:srgbClr val="0070C0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0339554" y="740150"/>
            <a:ext cx="5022377" cy="383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971600" y="1844824"/>
            <a:ext cx="7217911" cy="47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indent="-300789">
              <a:lnSpc>
                <a:spcPct val="150000"/>
              </a:lnSpc>
              <a:buSzPct val="100000"/>
              <a:buChar char="•"/>
              <a:defRPr sz="1900"/>
            </a:pPr>
            <a:endParaRPr dirty="0"/>
          </a:p>
        </p:txBody>
      </p:sp>
      <p:sp>
        <p:nvSpPr>
          <p:cNvPr id="2" name="AutoShape 2" descr="Image result for get in tou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322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27"/>
            <a:ext cx="9144000" cy="64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5" name="Shape 115"/>
          <p:cNvSpPr/>
          <p:nvPr/>
        </p:nvSpPr>
        <p:spPr>
          <a:xfrm>
            <a:off x="2285984" y="4000504"/>
            <a:ext cx="8569354" cy="30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5" algn="ctr">
              <a:defRPr sz="1600"/>
            </a:pPr>
            <a:endParaRPr sz="1200" dirty="0"/>
          </a:p>
        </p:txBody>
      </p:sp>
      <p:sp>
        <p:nvSpPr>
          <p:cNvPr id="116" name="Shape 116"/>
          <p:cNvSpPr/>
          <p:nvPr/>
        </p:nvSpPr>
        <p:spPr>
          <a:xfrm>
            <a:off x="683568" y="0"/>
            <a:ext cx="7346107" cy="538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800"/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20202"/>
                </a:solidFill>
              </a:rPr>
              <a:t>             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Who are we ?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0070C0"/>
                </a:solidFill>
              </a:rPr>
              <a:t>The Oral and Dental SG is split between two NHS Boards </a:t>
            </a:r>
          </a:p>
          <a:p>
            <a:pPr>
              <a:lnSpc>
                <a:spcPct val="100000"/>
              </a:lnSpc>
            </a:pPr>
            <a:r>
              <a:rPr lang="en-GB" sz="2400" b="0" dirty="0">
                <a:solidFill>
                  <a:srgbClr val="0070C0"/>
                </a:solidFill>
              </a:rPr>
              <a:t> NHS Tayside &amp; NHS Greater Glasgow &amp; Clyde 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</a:rPr>
              <a:t>SG Clinical Leads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b="0" dirty="0">
                <a:solidFill>
                  <a:srgbClr val="0070C0"/>
                </a:solidFill>
              </a:rPr>
              <a:t>Professor David Conway &amp;  Professor Jan Clarkson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</a:rPr>
              <a:t>SG Managers: </a:t>
            </a:r>
            <a:r>
              <a:rPr lang="en-GB" sz="2400" b="0" dirty="0">
                <a:solidFill>
                  <a:srgbClr val="0070C0"/>
                </a:solidFill>
              </a:rPr>
              <a:t>Mary McAuley &amp; Sarah Kennedy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</a:rPr>
              <a:t>SG Administrator :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b="0" dirty="0">
                <a:solidFill>
                  <a:srgbClr val="0070C0"/>
                </a:solidFill>
              </a:rPr>
              <a:t>Jill Strachan (Tayside)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27"/>
            <a:ext cx="9144000" cy="64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5" name="Shape 115"/>
          <p:cNvSpPr/>
          <p:nvPr/>
        </p:nvSpPr>
        <p:spPr>
          <a:xfrm>
            <a:off x="2285984" y="4000504"/>
            <a:ext cx="8569354" cy="30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5" algn="ctr">
              <a:defRPr sz="1600"/>
            </a:pPr>
            <a:endParaRPr sz="1200" dirty="0"/>
          </a:p>
        </p:txBody>
      </p:sp>
      <p:sp>
        <p:nvSpPr>
          <p:cNvPr id="116" name="Shape 116"/>
          <p:cNvSpPr/>
          <p:nvPr/>
        </p:nvSpPr>
        <p:spPr>
          <a:xfrm>
            <a:off x="714348" y="1781070"/>
            <a:ext cx="728667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2800"/>
            </a:lvl1pPr>
          </a:lstStyle>
          <a:p>
            <a:r>
              <a:rPr lang="en-GB" dirty="0">
                <a:solidFill>
                  <a:schemeClr val="tx1"/>
                </a:solidFill>
              </a:rPr>
              <a:t>NRS Oral Dental Specialty Group Portfolio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400" b="0" dirty="0">
                <a:solidFill>
                  <a:srgbClr val="0070C0"/>
                </a:solidFill>
              </a:rPr>
              <a:t>Overall Aim</a:t>
            </a:r>
          </a:p>
          <a:p>
            <a:r>
              <a:rPr lang="en-GB" sz="2400" b="0" dirty="0">
                <a:solidFill>
                  <a:srgbClr val="0070C0"/>
                </a:solidFill>
              </a:rPr>
              <a:t>Provide managerial support at national level to oversee and proactively drive recruitment to time and target for research projects within NHS Scotland working with participating NHS Boards.</a:t>
            </a:r>
            <a:endParaRPr lang="en-GB" sz="3200" b="0" dirty="0">
              <a:solidFill>
                <a:srgbClr val="0070C0"/>
              </a:solidFill>
            </a:endParaRPr>
          </a:p>
          <a:p>
            <a:endParaRPr dirty="0"/>
          </a:p>
        </p:txBody>
      </p:sp>
      <p:pic>
        <p:nvPicPr>
          <p:cNvPr id="4098" name="Picture 2" descr="Image result for performance targ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04"/>
            <a:ext cx="242859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 </a:t>
            </a:r>
          </a:p>
        </p:txBody>
      </p:sp>
      <p:pic>
        <p:nvPicPr>
          <p:cNvPr id="120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0"/>
            <a:ext cx="97639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323528" y="908720"/>
            <a:ext cx="8516453" cy="5232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en-GB" dirty="0">
              <a:solidFill>
                <a:srgbClr val="020202"/>
              </a:solidFill>
            </a:endParaRPr>
          </a:p>
          <a:p>
            <a:pPr algn="l"/>
            <a:r>
              <a:rPr lang="en-GB" sz="2200" b="0" dirty="0">
                <a:solidFill>
                  <a:schemeClr val="tx1"/>
                </a:solidFill>
              </a:rPr>
              <a:t>Data Capturing using </a:t>
            </a:r>
          </a:p>
          <a:p>
            <a:pPr algn="l">
              <a:buFont typeface="Arial" pitchFamily="34" charset="0"/>
              <a:buChar char="•"/>
            </a:pPr>
            <a:r>
              <a:rPr lang="en-GB" sz="2200" b="0" dirty="0">
                <a:solidFill>
                  <a:srgbClr val="0070C0"/>
                </a:solidFill>
              </a:rPr>
              <a:t> </a:t>
            </a:r>
            <a:r>
              <a:rPr lang="en-GB" sz="2200" b="0" dirty="0" err="1">
                <a:solidFill>
                  <a:srgbClr val="0070C0"/>
                </a:solidFill>
              </a:rPr>
              <a:t>SReDA</a:t>
            </a:r>
            <a:r>
              <a:rPr lang="en-GB" sz="2200" b="0" dirty="0">
                <a:solidFill>
                  <a:srgbClr val="0070C0"/>
                </a:solidFill>
              </a:rPr>
              <a:t> – Scottish Research Database</a:t>
            </a:r>
          </a:p>
          <a:p>
            <a:pPr algn="l">
              <a:buFont typeface="Arial" pitchFamily="34" charset="0"/>
              <a:buChar char="•"/>
            </a:pPr>
            <a:r>
              <a:rPr lang="en-GB" sz="2200" b="0" dirty="0">
                <a:solidFill>
                  <a:srgbClr val="0070C0"/>
                </a:solidFill>
              </a:rPr>
              <a:t> CPMS – Central Portfolio Management System </a:t>
            </a:r>
          </a:p>
          <a:p>
            <a:pPr algn="l"/>
            <a:endParaRPr lang="en-GB" sz="2200" b="0" dirty="0">
              <a:solidFill>
                <a:srgbClr val="7030A0"/>
              </a:solidFill>
            </a:endParaRPr>
          </a:p>
          <a:p>
            <a:pPr algn="l"/>
            <a:r>
              <a:rPr lang="en-GB" sz="2200" b="0" dirty="0">
                <a:solidFill>
                  <a:schemeClr val="tx1"/>
                </a:solidFill>
              </a:rPr>
              <a:t>Report Generation using </a:t>
            </a:r>
          </a:p>
          <a:p>
            <a:pPr algn="l"/>
            <a:r>
              <a:rPr lang="en-GB" sz="2200" b="0" dirty="0">
                <a:solidFill>
                  <a:srgbClr val="0070C0"/>
                </a:solidFill>
              </a:rPr>
              <a:t>National NRS Metrics (same as NIHR metrics)</a:t>
            </a:r>
          </a:p>
          <a:p>
            <a:pPr algn="l"/>
            <a:endParaRPr lang="en-GB" sz="2200" b="0" dirty="0">
              <a:solidFill>
                <a:schemeClr val="tx1"/>
              </a:solidFill>
            </a:endParaRPr>
          </a:p>
          <a:p>
            <a:pPr algn="l"/>
            <a:r>
              <a:rPr lang="en-GB" sz="2200" b="0" dirty="0">
                <a:solidFill>
                  <a:schemeClr val="tx1"/>
                </a:solidFill>
              </a:rPr>
              <a:t>NHS R&amp;D Board Liaison </a:t>
            </a:r>
          </a:p>
          <a:p>
            <a:pPr algn="l"/>
            <a:r>
              <a:rPr lang="en-GB" sz="2200" b="0" dirty="0">
                <a:solidFill>
                  <a:srgbClr val="0070C0"/>
                </a:solidFill>
              </a:rPr>
              <a:t>Communication with other R&amp;D NHS Boards to follow up on recruitment activity and enquires</a:t>
            </a:r>
          </a:p>
          <a:p>
            <a:pPr algn="l"/>
            <a:endParaRPr lang="en-GB" sz="2200" b="0" dirty="0">
              <a:solidFill>
                <a:srgbClr val="020202"/>
              </a:solidFill>
            </a:endParaRPr>
          </a:p>
          <a:p>
            <a:pPr algn="l"/>
            <a:r>
              <a:rPr lang="en-GB" sz="2200" b="0" dirty="0">
                <a:solidFill>
                  <a:schemeClr val="tx1"/>
                </a:solidFill>
              </a:rPr>
              <a:t>Monitoring Performance</a:t>
            </a:r>
          </a:p>
          <a:p>
            <a:pPr algn="l"/>
            <a:r>
              <a:rPr lang="en-GB" sz="2200" b="0" dirty="0">
                <a:solidFill>
                  <a:srgbClr val="0070C0"/>
                </a:solidFill>
              </a:rPr>
              <a:t>Based on recruitment and number of studies </a:t>
            </a:r>
          </a:p>
          <a:p>
            <a:pPr algn="l"/>
            <a:r>
              <a:rPr lang="en-GB" sz="2200" b="0" dirty="0">
                <a:solidFill>
                  <a:srgbClr val="0070C0"/>
                </a:solidFill>
              </a:rPr>
              <a:t>actively recruiting within each year 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1071538" y="1428736"/>
            <a:ext cx="7577951" cy="47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indent="-300789">
              <a:lnSpc>
                <a:spcPct val="150000"/>
              </a:lnSpc>
              <a:buSzPct val="100000"/>
              <a:defRPr sz="1900"/>
            </a:pPr>
            <a:endParaRPr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675415"/>
            <a:ext cx="1687965" cy="13967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404664"/>
            <a:ext cx="6768752" cy="1680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do we monitor and measure performance? </a:t>
            </a:r>
          </a:p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4685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image2.jpeg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27"/>
            <a:ext cx="9144000" cy="642257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132856"/>
          <a:ext cx="5328592" cy="1822502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Above 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6100"/>
                          </a:solidFill>
                          <a:latin typeface="Open Sans"/>
                        </a:rPr>
                        <a:t> GREEN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Between 0 and 15% Behind Target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6100"/>
                          </a:solidFill>
                          <a:latin typeface="Open Sans"/>
                        </a:rPr>
                        <a:t> HACTCHED GREEN</a:t>
                      </a:r>
                      <a:r>
                        <a:rPr lang="en-GB" sz="1400" b="1" i="0" u="none" strike="noStrike" baseline="0" dirty="0">
                          <a:solidFill>
                            <a:srgbClr val="006100"/>
                          </a:solidFill>
                          <a:latin typeface="Open Sans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6100"/>
                        </a:solidFill>
                        <a:latin typeface="Open San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diagCross">
                      <a:fgClr>
                        <a:srgbClr val="000000"/>
                      </a:fgClr>
                      <a:bgClr>
                        <a:srgbClr val="C6EFC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Between 15 and 30% Behind Target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9C6500"/>
                          </a:solidFill>
                          <a:latin typeface="Open Sans"/>
                        </a:rPr>
                        <a:t> AMBER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More than 30% Behind Target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9C0006"/>
                          </a:solidFill>
                          <a:latin typeface="Open Sans"/>
                        </a:rPr>
                        <a:t> 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hape 129"/>
          <p:cNvSpPr/>
          <p:nvPr/>
        </p:nvSpPr>
        <p:spPr>
          <a:xfrm>
            <a:off x="2285985" y="435428"/>
            <a:ext cx="662600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Recruitment to Time and Target Metrics 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628800"/>
            <a:ext cx="28803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RAG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2492896"/>
            <a:ext cx="3600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4685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2348880"/>
            <a:ext cx="304892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8304" y="1988840"/>
            <a:ext cx="12961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4685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2200" y="2204864"/>
            <a:ext cx="2574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“</a:t>
            </a:r>
            <a:r>
              <a:rPr lang="en-GB" sz="2000" i="1" dirty="0"/>
              <a:t>How far behind are we compared to where we should be?”</a:t>
            </a:r>
            <a:endParaRPr lang="en-GB" sz="1400" i="1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 </a:t>
            </a:r>
          </a:p>
        </p:txBody>
      </p:sp>
      <p:pic>
        <p:nvPicPr>
          <p:cNvPr id="120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6552" y="0"/>
            <a:ext cx="976393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428728" y="214290"/>
            <a:ext cx="7483261" cy="1043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4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Oral Dental Portfolio –Active studies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endParaRPr lang="en-GB" dirty="0">
              <a:solidFill>
                <a:srgbClr val="020202"/>
              </a:solidFill>
            </a:endParaRPr>
          </a:p>
          <a:p>
            <a:pPr algn="l"/>
            <a:endParaRPr lang="en-GB" b="0" dirty="0">
              <a:solidFill>
                <a:srgbClr val="020202"/>
              </a:solidFill>
            </a:endParaRPr>
          </a:p>
          <a:p>
            <a:pPr algn="l"/>
            <a:endParaRPr lang="en-GB" b="0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  <a:p>
            <a:pPr algn="l"/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1785918" y="1428736"/>
            <a:ext cx="7577951" cy="47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indent="-300789">
              <a:lnSpc>
                <a:spcPct val="150000"/>
              </a:lnSpc>
              <a:buSzPct val="100000"/>
              <a:defRPr sz="1900"/>
            </a:pPr>
            <a:endParaRPr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55576" y="1124744"/>
          <a:ext cx="7992888" cy="4796530"/>
        </p:xfrm>
        <a:graphic>
          <a:graphicData uri="http://schemas.openxmlformats.org/drawingml/2006/table">
            <a:tbl>
              <a:tblPr/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2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>
                          <a:solidFill>
                            <a:schemeClr val="tx1"/>
                          </a:solidFill>
                          <a:latin typeface="Open Sans"/>
                        </a:rPr>
                        <a:t>Short Title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>
                          <a:solidFill>
                            <a:schemeClr val="tx1"/>
                          </a:solidFill>
                          <a:latin typeface="Open Sans"/>
                        </a:rPr>
                        <a:t>Health Board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35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70C0"/>
                          </a:solidFill>
                          <a:latin typeface="Open Sans"/>
                        </a:rPr>
                        <a:t>The Immune Response after Periodontal Treatment (IRaPT)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NHS GGC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98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 err="1">
                          <a:solidFill>
                            <a:srgbClr val="0070C0"/>
                          </a:solidFill>
                          <a:latin typeface="Open Sans"/>
                        </a:rPr>
                        <a:t>Microbiota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 and host immune response in pathogenesis of oral diseases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70C0"/>
                          </a:solidFill>
                          <a:latin typeface="Open Sans"/>
                        </a:rPr>
                        <a:t>NHS Grampian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The Immune Response in Periodontal Disease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NHS GGC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Orthodontic reduction of increased overbite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NHS Tayside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51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70C0"/>
                          </a:solidFill>
                          <a:latin typeface="Open Sans"/>
                        </a:rPr>
                        <a:t>GDOC Study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NHS GGC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51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BRIGHT Trial 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70C0"/>
                          </a:solidFill>
                          <a:latin typeface="Open Sans"/>
                        </a:rPr>
                        <a:t>NHS Tayside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135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 err="1">
                          <a:solidFill>
                            <a:srgbClr val="0070C0"/>
                          </a:solidFill>
                          <a:latin typeface="Open Sans"/>
                        </a:rPr>
                        <a:t>Calcivis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 System - Orthodontic Caries Lesion Activity Behaviour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70C0"/>
                          </a:solidFill>
                          <a:latin typeface="Open Sans"/>
                        </a:rPr>
                        <a:t>NHS Lothian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135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Validation of the </a:t>
                      </a:r>
                      <a:r>
                        <a:rPr lang="en-GB" sz="2200" b="0" i="0" u="none" strike="noStrike" dirty="0" err="1">
                          <a:solidFill>
                            <a:srgbClr val="0070C0"/>
                          </a:solidFill>
                          <a:latin typeface="Open Sans"/>
                        </a:rPr>
                        <a:t>Calcivis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 System® for dental caries  activity assessment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latin typeface="Open Sans"/>
                        </a:rPr>
                        <a:t>NHS Lothian</a:t>
                      </a:r>
                    </a:p>
                  </a:txBody>
                  <a:tcPr marL="7883" marR="7883" marT="788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7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27"/>
            <a:ext cx="9144000" cy="64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971600" y="1844824"/>
            <a:ext cx="6984776" cy="47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789" indent="-300789">
              <a:lnSpc>
                <a:spcPct val="150000"/>
              </a:lnSpc>
              <a:buSzPct val="100000"/>
              <a:buChar char="•"/>
              <a:defRPr sz="1900"/>
            </a:pPr>
            <a:endParaRPr lang="en-GB" dirty="0"/>
          </a:p>
        </p:txBody>
      </p:sp>
      <p:sp>
        <p:nvSpPr>
          <p:cNvPr id="5" name="Shape 129"/>
          <p:cNvSpPr/>
          <p:nvPr/>
        </p:nvSpPr>
        <p:spPr>
          <a:xfrm>
            <a:off x="1619672" y="476672"/>
            <a:ext cx="72008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Performance Reports – using CPMS data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16298" t="10920" r="24168" b="27373"/>
          <a:stretch>
            <a:fillRect/>
          </a:stretch>
        </p:blipFill>
        <p:spPr bwMode="auto">
          <a:xfrm>
            <a:off x="251520" y="1196752"/>
            <a:ext cx="8892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eg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860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539552" y="1196752"/>
            <a:ext cx="76328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Portfolio Performance reports provide a benchmark to monitor participant recruitment for Specialty Group  (10% of the corresponding English specialty).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Recruitment is credited to study portfolio where the research recruits in the specialty.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Allows opportunity for maximising the number of studies being opened each year in the portfolio.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Identifies specific problems with recruitment which may be dependant on differences across NHS Boards.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Creates opportunity for collaboration.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 sz="1900"/>
            </a:pPr>
            <a:r>
              <a:rPr lang="en-GB" sz="2200" b="0" dirty="0">
                <a:solidFill>
                  <a:srgbClr val="0070C0"/>
                </a:solidFill>
              </a:rPr>
              <a:t>Increases revenue for research infrastructure.</a:t>
            </a:r>
          </a:p>
        </p:txBody>
      </p:sp>
      <p:sp>
        <p:nvSpPr>
          <p:cNvPr id="5" name="Shape 129"/>
          <p:cNvSpPr/>
          <p:nvPr/>
        </p:nvSpPr>
        <p:spPr>
          <a:xfrm>
            <a:off x="1907704" y="188640"/>
            <a:ext cx="648072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Why measure SG </a:t>
            </a:r>
            <a:r>
              <a:rPr sz="2800" dirty="0">
                <a:solidFill>
                  <a:schemeClr val="tx1"/>
                </a:solidFill>
              </a:rPr>
              <a:t>Portfolio</a:t>
            </a:r>
            <a:r>
              <a:rPr lang="en-GB" sz="2800" dirty="0">
                <a:solidFill>
                  <a:schemeClr val="tx1"/>
                </a:solidFill>
              </a:rPr>
              <a:t> Performance?  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.jpeg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27"/>
            <a:ext cx="9144000" cy="64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29"/>
          <p:cNvSpPr/>
          <p:nvPr/>
        </p:nvSpPr>
        <p:spPr>
          <a:xfrm>
            <a:off x="3889611" y="435428"/>
            <a:ext cx="502237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</a:rPr>
              <a:t>Summary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700808"/>
            <a:ext cx="7452320" cy="4985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Oral Dental Portfolio Team </a:t>
            </a:r>
          </a:p>
          <a:p>
            <a:pPr marL="457200" marR="0" indent="-4572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b="0" dirty="0">
                <a:solidFill>
                  <a:srgbClr val="0070C0"/>
                </a:solidFill>
              </a:rPr>
              <a:t>Provides 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Clinical Research 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Leadership.</a:t>
            </a:r>
          </a:p>
          <a:p>
            <a:pPr marL="457200" marR="0" indent="-4572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b="0" dirty="0">
                <a:solidFill>
                  <a:srgbClr val="0070C0"/>
                </a:solidFill>
              </a:rPr>
              <a:t>Unique system of support for research in the NHS.</a:t>
            </a:r>
          </a:p>
          <a:p>
            <a:pPr marL="457200" marR="0" indent="-4572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b="0" dirty="0">
                <a:solidFill>
                  <a:srgbClr val="0070C0"/>
                </a:solidFill>
              </a:rPr>
              <a:t>Opportunity to have a pan Scotland approach to maximise opening sites.</a:t>
            </a:r>
          </a:p>
          <a:p>
            <a:pPr marL="457200" marR="0" indent="-4572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400" b="0" dirty="0">
                <a:solidFill>
                  <a:srgbClr val="0070C0"/>
                </a:solidFill>
              </a:rPr>
              <a:t>Close scrutiny of recruitment activity to time and target.</a:t>
            </a:r>
          </a:p>
          <a:p>
            <a:pPr marL="457200" marR="0" indent="-457200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GB" sz="2000" dirty="0"/>
          </a:p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14290"/>
            <a:ext cx="1044627" cy="148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004685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468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468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6ac32b6-d060-42fb-93c0-6c46742e1aee" ContentTypeId="0x010100540009AA9B7AD14AB7CB3A6FC98C51F8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A27F9773C2FF564490DAD634CA8DC45A" ma:contentTypeVersion="7" ma:contentTypeDescription="" ma:contentTypeScope="" ma:versionID="02acda5a98f055bd67fb66bc67616bfe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targetNamespace="http://schemas.microsoft.com/office/2006/metadata/properties" ma:root="true" ma:fieldsID="d60ec0a984dd89c681e2154d3859367b" ns1:_="" ns2:_="">
    <xsd:import namespace="http://schemas.microsoft.com/sharepoint/v3"/>
    <xsd:import namespace="9369f9cd-7934-46f9-83f8-0ab2aa6125c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  <Creator xmlns="9369f9cd-7934-46f9-83f8-0ab2aa6125c5" xsi:nil="true"/>
    <Tags xmlns="9369f9cd-7934-46f9-83f8-0ab2aa6125c5" xsi:nil="true"/>
    <MimeType xmlns="9369f9cd-7934-46f9-83f8-0ab2aa6125c5" xsi:nil="true"/>
    <Legacy_x0020_ID xmlns="9369f9cd-7934-46f9-83f8-0ab2aa6125c5" xsi:nil="true"/>
  </documentManagement>
</p:properties>
</file>

<file path=customXml/itemProps1.xml><?xml version="1.0" encoding="utf-8"?>
<ds:datastoreItem xmlns:ds="http://schemas.openxmlformats.org/officeDocument/2006/customXml" ds:itemID="{34F993E8-74FB-4A14-AE98-01AB3A9D2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575DC7-8FA7-4E06-BED3-1B5351E856F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05E3CBA-CA9D-4FDE-9397-3A2DB3FF9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369f9cd-7934-46f9-83f8-0ab2aa612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3147B5-8B40-4B9A-B106-9123B3DE8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369f9cd-7934-46f9-83f8-0ab2aa6125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944</Words>
  <Application>Microsoft Office PowerPoint</Application>
  <PresentationFormat>On-screen Show (4:3)</PresentationFormat>
  <Paragraphs>164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Open Sans</vt:lpstr>
      <vt:lpstr>Office Theme</vt:lpstr>
      <vt:lpstr> </vt:lpstr>
      <vt:lpstr> 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Into the future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Mary Mc Auley</dc:creator>
  <cp:lastModifiedBy>Stephen Jollie</cp:lastModifiedBy>
  <cp:revision>93</cp:revision>
  <dcterms:modified xsi:type="dcterms:W3CDTF">2021-07-19T14:08:27Z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0x010100540009AA9B7AD14AB7CB3A6FC98C51F800A27F9773C2FF564490DAD634CA8DC45A</vt:lpwstr>
  </property>
</Properties>
</file>